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13"/>
  </p:notesMasterIdLst>
  <p:handoutMasterIdLst>
    <p:handoutMasterId r:id="rId14"/>
  </p:handoutMasterIdLst>
  <p:sldIdLst>
    <p:sldId id="2514" r:id="rId3"/>
    <p:sldId id="2529" r:id="rId4"/>
    <p:sldId id="2525" r:id="rId5"/>
    <p:sldId id="2526" r:id="rId6"/>
    <p:sldId id="2528" r:id="rId7"/>
    <p:sldId id="2515" r:id="rId8"/>
    <p:sldId id="2516" r:id="rId9"/>
    <p:sldId id="2517" r:id="rId10"/>
    <p:sldId id="2518" r:id="rId11"/>
    <p:sldId id="2530" r:id="rId12"/>
  </p:sldIdLst>
  <p:sldSz cx="9144000" cy="6858000" type="screen4x3"/>
  <p:notesSz cx="7315200" cy="9601200"/>
  <p:defaultTextStyle>
    <a:defPPr>
      <a:defRPr lang="en-ZA"/>
    </a:defPPr>
    <a:lvl1pPr algn="l" rtl="0" fontAlgn="base">
      <a:spcBef>
        <a:spcPct val="0"/>
      </a:spcBef>
      <a:spcAft>
        <a:spcPct val="0"/>
      </a:spcAft>
      <a:defRPr sz="2000" b="1" kern="1200">
        <a:solidFill>
          <a:schemeClr val="tx2"/>
        </a:solidFill>
        <a:latin typeface="Tahoma" pitchFamily="34" charset="0"/>
        <a:ea typeface="宋体" pitchFamily="2" charset="-122"/>
        <a:cs typeface="Arial" charset="0"/>
      </a:defRPr>
    </a:lvl1pPr>
    <a:lvl2pPr marL="457200" algn="l" rtl="0" fontAlgn="base">
      <a:spcBef>
        <a:spcPct val="0"/>
      </a:spcBef>
      <a:spcAft>
        <a:spcPct val="0"/>
      </a:spcAft>
      <a:defRPr sz="2000" b="1" kern="1200">
        <a:solidFill>
          <a:schemeClr val="tx2"/>
        </a:solidFill>
        <a:latin typeface="Tahoma" pitchFamily="34" charset="0"/>
        <a:ea typeface="宋体" pitchFamily="2" charset="-122"/>
        <a:cs typeface="Arial" charset="0"/>
      </a:defRPr>
    </a:lvl2pPr>
    <a:lvl3pPr marL="914400" algn="l" rtl="0" fontAlgn="base">
      <a:spcBef>
        <a:spcPct val="0"/>
      </a:spcBef>
      <a:spcAft>
        <a:spcPct val="0"/>
      </a:spcAft>
      <a:defRPr sz="2000" b="1" kern="1200">
        <a:solidFill>
          <a:schemeClr val="tx2"/>
        </a:solidFill>
        <a:latin typeface="Tahoma" pitchFamily="34" charset="0"/>
        <a:ea typeface="宋体" pitchFamily="2" charset="-122"/>
        <a:cs typeface="Arial" charset="0"/>
      </a:defRPr>
    </a:lvl3pPr>
    <a:lvl4pPr marL="1371600" algn="l" rtl="0" fontAlgn="base">
      <a:spcBef>
        <a:spcPct val="0"/>
      </a:spcBef>
      <a:spcAft>
        <a:spcPct val="0"/>
      </a:spcAft>
      <a:defRPr sz="2000" b="1" kern="1200">
        <a:solidFill>
          <a:schemeClr val="tx2"/>
        </a:solidFill>
        <a:latin typeface="Tahoma" pitchFamily="34" charset="0"/>
        <a:ea typeface="宋体" pitchFamily="2" charset="-122"/>
        <a:cs typeface="Arial" charset="0"/>
      </a:defRPr>
    </a:lvl4pPr>
    <a:lvl5pPr marL="1828800" algn="l" rtl="0" fontAlgn="base">
      <a:spcBef>
        <a:spcPct val="0"/>
      </a:spcBef>
      <a:spcAft>
        <a:spcPct val="0"/>
      </a:spcAft>
      <a:defRPr sz="2000" b="1" kern="1200">
        <a:solidFill>
          <a:schemeClr val="tx2"/>
        </a:solidFill>
        <a:latin typeface="Tahoma" pitchFamily="34" charset="0"/>
        <a:ea typeface="宋体" pitchFamily="2" charset="-122"/>
        <a:cs typeface="Arial" charset="0"/>
      </a:defRPr>
    </a:lvl5pPr>
    <a:lvl6pPr marL="2286000" algn="l" defTabSz="914400" rtl="0" eaLnBrk="1" latinLnBrk="0" hangingPunct="1">
      <a:defRPr sz="2000" b="1" kern="1200">
        <a:solidFill>
          <a:schemeClr val="tx2"/>
        </a:solidFill>
        <a:latin typeface="Tahoma" pitchFamily="34" charset="0"/>
        <a:ea typeface="宋体" pitchFamily="2" charset="-122"/>
        <a:cs typeface="Arial" charset="0"/>
      </a:defRPr>
    </a:lvl6pPr>
    <a:lvl7pPr marL="2743200" algn="l" defTabSz="914400" rtl="0" eaLnBrk="1" latinLnBrk="0" hangingPunct="1">
      <a:defRPr sz="2000" b="1" kern="1200">
        <a:solidFill>
          <a:schemeClr val="tx2"/>
        </a:solidFill>
        <a:latin typeface="Tahoma" pitchFamily="34" charset="0"/>
        <a:ea typeface="宋体" pitchFamily="2" charset="-122"/>
        <a:cs typeface="Arial" charset="0"/>
      </a:defRPr>
    </a:lvl7pPr>
    <a:lvl8pPr marL="3200400" algn="l" defTabSz="914400" rtl="0" eaLnBrk="1" latinLnBrk="0" hangingPunct="1">
      <a:defRPr sz="2000" b="1" kern="1200">
        <a:solidFill>
          <a:schemeClr val="tx2"/>
        </a:solidFill>
        <a:latin typeface="Tahoma" pitchFamily="34" charset="0"/>
        <a:ea typeface="宋体" pitchFamily="2" charset="-122"/>
        <a:cs typeface="Arial" charset="0"/>
      </a:defRPr>
    </a:lvl8pPr>
    <a:lvl9pPr marL="3657600" algn="l" defTabSz="914400" rtl="0" eaLnBrk="1" latinLnBrk="0" hangingPunct="1">
      <a:defRPr sz="2000" b="1" kern="1200">
        <a:solidFill>
          <a:schemeClr val="tx2"/>
        </a:solidFill>
        <a:latin typeface="Tahoma" pitchFamily="34" charset="0"/>
        <a:ea typeface="宋体" pitchFamily="2" charset="-122"/>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C7D"/>
    <a:srgbClr val="000014"/>
    <a:srgbClr val="3595B7"/>
    <a:srgbClr val="005FAA"/>
    <a:srgbClr val="000000"/>
    <a:srgbClr val="FF6600"/>
    <a:srgbClr val="CC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21" autoAdjust="0"/>
    <p:restoredTop sz="89953" autoAdjust="0"/>
  </p:normalViewPr>
  <p:slideViewPr>
    <p:cSldViewPr>
      <p:cViewPr>
        <p:scale>
          <a:sx n="125" d="100"/>
          <a:sy n="125" d="100"/>
        </p:scale>
        <p:origin x="2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81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defTabSz="966788">
              <a:defRPr sz="1300" b="0">
                <a:solidFill>
                  <a:schemeClr val="tx1"/>
                </a:solidFill>
                <a:latin typeface="Arial" charset="0"/>
                <a:ea typeface="SimSun" pitchFamily="2" charset="-122"/>
                <a:cs typeface="+mn-cs"/>
              </a:defRPr>
            </a:lvl1pPr>
          </a:lstStyle>
          <a:p>
            <a:pPr>
              <a:defRPr/>
            </a:pPr>
            <a:endParaRPr lang="en-ZA"/>
          </a:p>
        </p:txBody>
      </p:sp>
      <p:sp>
        <p:nvSpPr>
          <p:cNvPr id="10137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a:solidFill>
                  <a:schemeClr val="tx1"/>
                </a:solidFill>
                <a:latin typeface="Arial" charset="0"/>
                <a:ea typeface="SimSun" pitchFamily="2" charset="-122"/>
                <a:cs typeface="+mn-cs"/>
              </a:defRPr>
            </a:lvl1pPr>
          </a:lstStyle>
          <a:p>
            <a:pPr>
              <a:defRPr/>
            </a:pPr>
            <a:endParaRPr lang="en-ZA"/>
          </a:p>
        </p:txBody>
      </p:sp>
      <p:sp>
        <p:nvSpPr>
          <p:cNvPr id="10138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defTabSz="966788">
              <a:defRPr sz="1300" b="0">
                <a:solidFill>
                  <a:schemeClr val="tx1"/>
                </a:solidFill>
                <a:latin typeface="Arial" charset="0"/>
                <a:ea typeface="SimSun" pitchFamily="2" charset="-122"/>
                <a:cs typeface="+mn-cs"/>
              </a:defRPr>
            </a:lvl1pPr>
          </a:lstStyle>
          <a:p>
            <a:pPr>
              <a:defRPr/>
            </a:pPr>
            <a:endParaRPr lang="en-ZA"/>
          </a:p>
        </p:txBody>
      </p:sp>
      <p:sp>
        <p:nvSpPr>
          <p:cNvPr id="10138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a:solidFill>
                  <a:schemeClr val="tx1"/>
                </a:solidFill>
                <a:latin typeface="Arial" charset="0"/>
                <a:ea typeface="SimSun" pitchFamily="2" charset="-122"/>
                <a:cs typeface="+mn-cs"/>
              </a:defRPr>
            </a:lvl1pPr>
          </a:lstStyle>
          <a:p>
            <a:pPr>
              <a:defRPr/>
            </a:pPr>
            <a:fld id="{0DAE3A3D-89FA-4A9C-BF04-4C8EF5C27366}" type="slidenum">
              <a:rPr lang="en-ZA"/>
              <a:pPr>
                <a:defRPr/>
              </a:pPr>
              <a:t>‹Nr.›</a:t>
            </a:fld>
            <a:endParaRPr lang="en-ZA"/>
          </a:p>
        </p:txBody>
      </p:sp>
    </p:spTree>
    <p:extLst>
      <p:ext uri="{BB962C8B-B14F-4D97-AF65-F5344CB8AC3E}">
        <p14:creationId xmlns:p14="http://schemas.microsoft.com/office/powerpoint/2010/main" val="3335858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defTabSz="966788">
              <a:defRPr sz="1300" b="0">
                <a:solidFill>
                  <a:schemeClr val="tx1"/>
                </a:solidFill>
                <a:latin typeface="Arial" charset="0"/>
                <a:ea typeface="SimSun" pitchFamily="2" charset="-122"/>
                <a:cs typeface="+mn-cs"/>
              </a:defRPr>
            </a:lvl1pPr>
          </a:lstStyle>
          <a:p>
            <a:pPr>
              <a:defRPr/>
            </a:pPr>
            <a:endParaRPr lang="en-ZA"/>
          </a:p>
        </p:txBody>
      </p:sp>
      <p:sp>
        <p:nvSpPr>
          <p:cNvPr id="40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b="0">
                <a:solidFill>
                  <a:schemeClr val="tx1"/>
                </a:solidFill>
                <a:latin typeface="Arial" charset="0"/>
                <a:ea typeface="SimSun" pitchFamily="2" charset="-122"/>
                <a:cs typeface="+mn-cs"/>
              </a:defRPr>
            </a:lvl1pPr>
          </a:lstStyle>
          <a:p>
            <a:pPr>
              <a:defRPr/>
            </a:pPr>
            <a:endParaRPr lang="en-ZA"/>
          </a:p>
        </p:txBody>
      </p:sp>
      <p:sp>
        <p:nvSpPr>
          <p:cNvPr id="2662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defTabSz="966788">
              <a:defRPr sz="1300" b="0">
                <a:solidFill>
                  <a:schemeClr val="tx1"/>
                </a:solidFill>
                <a:latin typeface="Arial" charset="0"/>
                <a:ea typeface="SimSun" pitchFamily="2" charset="-122"/>
                <a:cs typeface="+mn-cs"/>
              </a:defRPr>
            </a:lvl1pPr>
          </a:lstStyle>
          <a:p>
            <a:pPr>
              <a:defRPr/>
            </a:pPr>
            <a:endParaRPr lang="en-ZA"/>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b="0">
                <a:solidFill>
                  <a:schemeClr val="tx1"/>
                </a:solidFill>
                <a:latin typeface="Arial" charset="0"/>
                <a:ea typeface="SimSun" pitchFamily="2" charset="-122"/>
                <a:cs typeface="+mn-cs"/>
              </a:defRPr>
            </a:lvl1pPr>
          </a:lstStyle>
          <a:p>
            <a:pPr>
              <a:defRPr/>
            </a:pPr>
            <a:fld id="{820FE233-38E9-46B0-9AB1-6425C2B59A8C}" type="slidenum">
              <a:rPr lang="en-ZA"/>
              <a:pPr>
                <a:defRPr/>
              </a:pPr>
              <a:t>‹Nr.›</a:t>
            </a:fld>
            <a:endParaRPr lang="en-ZA"/>
          </a:p>
        </p:txBody>
      </p:sp>
    </p:spTree>
    <p:extLst>
      <p:ext uri="{BB962C8B-B14F-4D97-AF65-F5344CB8AC3E}">
        <p14:creationId xmlns:p14="http://schemas.microsoft.com/office/powerpoint/2010/main" val="1329661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GB"/>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838200"/>
            <a:ext cx="1943100" cy="5029200"/>
          </a:xfrm>
        </p:spPr>
        <p:txBody>
          <a:bodyPr vert="eaVert"/>
          <a:lstStyle/>
          <a:p>
            <a:r>
              <a:rPr lang="el-GR" smtClean="0"/>
              <a:t>Kλικ για επεξεργασία του τίτλου</a:t>
            </a:r>
            <a:endParaRPr lang="en-GB"/>
          </a:p>
        </p:txBody>
      </p:sp>
      <p:sp>
        <p:nvSpPr>
          <p:cNvPr id="3" name="2 - Θέση κατακόρυφου κειμένου"/>
          <p:cNvSpPr>
            <a:spLocks noGrp="1"/>
          </p:cNvSpPr>
          <p:nvPr>
            <p:ph type="body" orient="vert" idx="1"/>
          </p:nvPr>
        </p:nvSpPr>
        <p:spPr>
          <a:xfrm>
            <a:off x="685800" y="838200"/>
            <a:ext cx="5676900" cy="5029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GB"/>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302BA03F-9E23-40B0-AA47-C623C38D04E9}" type="slidenum">
              <a:rPr lang="en-GB"/>
              <a:pPr>
                <a:defRPr/>
              </a:pPr>
              <a:t>‹Nr.›</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34C5A5F8-54A5-4E8A-8578-738EF835E271}" type="slidenum">
              <a:rPr lang="en-GB"/>
              <a:pPr>
                <a:defRPr/>
              </a:pPr>
              <a:t>‹Nr.›</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GB"/>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D62C5AF1-4B5B-434F-B328-9C400F251953}" type="slidenum">
              <a:rPr lang="en-GB"/>
              <a:pPr>
                <a:defRPr/>
              </a:pPr>
              <a:t>‹Nr.›</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περιεχομένου"/>
          <p:cNvSpPr>
            <a:spLocks noGrp="1"/>
          </p:cNvSpPr>
          <p:nvPr>
            <p:ph sz="half" idx="1"/>
          </p:nvPr>
        </p:nvSpPr>
        <p:spPr>
          <a:xfrm>
            <a:off x="293688" y="1638300"/>
            <a:ext cx="4276725" cy="477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περιεχομένου"/>
          <p:cNvSpPr>
            <a:spLocks noGrp="1"/>
          </p:cNvSpPr>
          <p:nvPr>
            <p:ph sz="half" idx="2"/>
          </p:nvPr>
        </p:nvSpPr>
        <p:spPr>
          <a:xfrm>
            <a:off x="4722813" y="1638300"/>
            <a:ext cx="4276725" cy="4772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768191E7-44B1-4BC6-8FE0-F153CAD6A3CD}" type="slidenum">
              <a:rPr lang="en-GB"/>
              <a:pPr>
                <a:defRPr/>
              </a:pPr>
              <a:t>‹Nr.›</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n-GB"/>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t>slide </a:t>
            </a:r>
            <a:fld id="{43E15109-8150-499B-9FFA-DF784F9E9BC0}" type="slidenum">
              <a:rPr lang="en-GB"/>
              <a:pPr>
                <a:defRPr/>
              </a:pPr>
              <a:t>‹Nr.›</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t>slide </a:t>
            </a:r>
            <a:fld id="{84BD603B-6723-4D17-B328-1C7A4570C93C}" type="slidenum">
              <a:rPr lang="en-GB"/>
              <a:pPr>
                <a:defRPr/>
              </a:pPr>
              <a:t>‹Nr.›</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1C00019A-B791-4423-9C76-0E34F23E12B9}" type="slidenum">
              <a:rPr lang="en-GB"/>
              <a:pPr>
                <a:defRPr/>
              </a:pPr>
              <a:t>‹Nr.›</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GB"/>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4C86815D-AAD5-42BE-9D09-4A0B588EA668}" type="slidenum">
              <a:rPr lang="en-GB"/>
              <a:pPr>
                <a:defRPr/>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GB"/>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E5BB7064-9147-4CDF-B12A-F1177381E883}" type="slidenum">
              <a:rPr lang="en-GB"/>
              <a:pPr>
                <a:defRPr/>
              </a:pPr>
              <a:t>‹Nr.›</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559EF188-42BF-4B39-8733-1948118CD322}" type="slidenum">
              <a:rPr lang="en-GB"/>
              <a:pPr>
                <a:defRPr/>
              </a:pPr>
              <a:t>‹Nr.›</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1650" y="950913"/>
            <a:ext cx="2185988" cy="5459412"/>
          </a:xfrm>
        </p:spPr>
        <p:txBody>
          <a:bodyPr vert="eaVert"/>
          <a:lstStyle/>
          <a:p>
            <a:r>
              <a:rPr lang="el-GR" smtClean="0"/>
              <a:t>Kλικ για επεξεργασία του τίτλου</a:t>
            </a:r>
            <a:endParaRPr lang="en-GB"/>
          </a:p>
        </p:txBody>
      </p:sp>
      <p:sp>
        <p:nvSpPr>
          <p:cNvPr id="3" name="2 - Θέση κατακόρυφου κειμένου"/>
          <p:cNvSpPr>
            <a:spLocks noGrp="1"/>
          </p:cNvSpPr>
          <p:nvPr>
            <p:ph type="body" orient="vert" idx="1"/>
          </p:nvPr>
        </p:nvSpPr>
        <p:spPr>
          <a:xfrm>
            <a:off x="293688" y="950913"/>
            <a:ext cx="6405562" cy="545941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24EB95DE-93D4-46D5-88B1-C48FD1EEDFB3}" type="slidenum">
              <a:rPr lang="en-GB"/>
              <a:pPr>
                <a:defRPr/>
              </a:pPr>
              <a:t>‹Nr.›</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298450" y="950913"/>
            <a:ext cx="8739188" cy="611187"/>
          </a:xfrm>
        </p:spPr>
        <p:txBody>
          <a:bodyPr/>
          <a:lstStyle/>
          <a:p>
            <a:r>
              <a:rPr lang="el-GR" smtClean="0"/>
              <a:t>Kλικ για επεξεργασία του τίτλου</a:t>
            </a:r>
            <a:endParaRPr lang="en-GB"/>
          </a:p>
        </p:txBody>
      </p:sp>
      <p:sp>
        <p:nvSpPr>
          <p:cNvPr id="3" name="2 - Θέση κειμένου"/>
          <p:cNvSpPr>
            <a:spLocks noGrp="1"/>
          </p:cNvSpPr>
          <p:nvPr>
            <p:ph type="body" sz="half" idx="1"/>
          </p:nvPr>
        </p:nvSpPr>
        <p:spPr>
          <a:xfrm>
            <a:off x="293688" y="1638300"/>
            <a:ext cx="4276725" cy="47720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περιεχομένου"/>
          <p:cNvSpPr>
            <a:spLocks noGrp="1"/>
          </p:cNvSpPr>
          <p:nvPr>
            <p:ph sz="half" idx="2"/>
          </p:nvPr>
        </p:nvSpPr>
        <p:spPr>
          <a:xfrm>
            <a:off x="4722813" y="1638300"/>
            <a:ext cx="4276725" cy="47720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 GEO Secretariat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9A481260-5CD1-44A4-85D3-CA380407730C}" type="slidenum">
              <a:rPr lang="en-GB"/>
              <a:pPr>
                <a:defRPr/>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GB"/>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περιεχομένου"/>
          <p:cNvSpPr>
            <a:spLocks noGrp="1"/>
          </p:cNvSpPr>
          <p:nvPr>
            <p:ph sz="half" idx="1"/>
          </p:nvPr>
        </p:nvSpPr>
        <p:spPr>
          <a:xfrm>
            <a:off x="685800" y="20574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περιεχομένου"/>
          <p:cNvSpPr>
            <a:spLocks noGrp="1"/>
          </p:cNvSpPr>
          <p:nvPr>
            <p:ph sz="half" idx="2"/>
          </p:nvPr>
        </p:nvSpPr>
        <p:spPr>
          <a:xfrm>
            <a:off x="4648200" y="20574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n-GB"/>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GB"/>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GB"/>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685800" y="838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20574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Lst>
  <p:txStyles>
    <p:titleStyle>
      <a:lvl1pPr algn="l" rtl="0" eaLnBrk="0" fontAlgn="base" hangingPunct="0">
        <a:spcBef>
          <a:spcPct val="0"/>
        </a:spcBef>
        <a:spcAft>
          <a:spcPct val="0"/>
        </a:spcAft>
        <a:defRPr sz="2800" b="1">
          <a:solidFill>
            <a:srgbClr val="005FAA"/>
          </a:solidFill>
          <a:latin typeface="+mj-lt"/>
          <a:ea typeface="+mj-ea"/>
          <a:cs typeface="+mj-cs"/>
        </a:defRPr>
      </a:lvl1pPr>
      <a:lvl2pPr algn="l" rtl="0" eaLnBrk="0" fontAlgn="base" hangingPunct="0">
        <a:spcBef>
          <a:spcPct val="0"/>
        </a:spcBef>
        <a:spcAft>
          <a:spcPct val="0"/>
        </a:spcAft>
        <a:defRPr sz="2800" b="1">
          <a:solidFill>
            <a:srgbClr val="005FAA"/>
          </a:solidFill>
          <a:latin typeface="Arial" charset="0"/>
          <a:cs typeface="Arial" charset="0"/>
        </a:defRPr>
      </a:lvl2pPr>
      <a:lvl3pPr algn="l" rtl="0" eaLnBrk="0" fontAlgn="base" hangingPunct="0">
        <a:spcBef>
          <a:spcPct val="0"/>
        </a:spcBef>
        <a:spcAft>
          <a:spcPct val="0"/>
        </a:spcAft>
        <a:defRPr sz="2800" b="1">
          <a:solidFill>
            <a:srgbClr val="005FAA"/>
          </a:solidFill>
          <a:latin typeface="Arial" charset="0"/>
          <a:cs typeface="Arial" charset="0"/>
        </a:defRPr>
      </a:lvl3pPr>
      <a:lvl4pPr algn="l" rtl="0" eaLnBrk="0" fontAlgn="base" hangingPunct="0">
        <a:spcBef>
          <a:spcPct val="0"/>
        </a:spcBef>
        <a:spcAft>
          <a:spcPct val="0"/>
        </a:spcAft>
        <a:defRPr sz="2800" b="1">
          <a:solidFill>
            <a:srgbClr val="005FAA"/>
          </a:solidFill>
          <a:latin typeface="Arial" charset="0"/>
          <a:cs typeface="Arial" charset="0"/>
        </a:defRPr>
      </a:lvl4pPr>
      <a:lvl5pPr algn="l" rtl="0" eaLnBrk="0" fontAlgn="base" hangingPunct="0">
        <a:spcBef>
          <a:spcPct val="0"/>
        </a:spcBef>
        <a:spcAft>
          <a:spcPct val="0"/>
        </a:spcAft>
        <a:defRPr sz="2800" b="1">
          <a:solidFill>
            <a:srgbClr val="005FAA"/>
          </a:solidFill>
          <a:latin typeface="Arial" charset="0"/>
          <a:cs typeface="Arial" charset="0"/>
        </a:defRPr>
      </a:lvl5pPr>
      <a:lvl6pPr marL="457200" algn="l" rtl="0" fontAlgn="base">
        <a:spcBef>
          <a:spcPct val="0"/>
        </a:spcBef>
        <a:spcAft>
          <a:spcPct val="0"/>
        </a:spcAft>
        <a:defRPr sz="2800" b="1">
          <a:solidFill>
            <a:srgbClr val="005FAA"/>
          </a:solidFill>
          <a:latin typeface="Arial" charset="0"/>
          <a:cs typeface="Arial" charset="0"/>
        </a:defRPr>
      </a:lvl6pPr>
      <a:lvl7pPr marL="914400" algn="l" rtl="0" fontAlgn="base">
        <a:spcBef>
          <a:spcPct val="0"/>
        </a:spcBef>
        <a:spcAft>
          <a:spcPct val="0"/>
        </a:spcAft>
        <a:defRPr sz="2800" b="1">
          <a:solidFill>
            <a:srgbClr val="005FAA"/>
          </a:solidFill>
          <a:latin typeface="Arial" charset="0"/>
          <a:cs typeface="Arial" charset="0"/>
        </a:defRPr>
      </a:lvl7pPr>
      <a:lvl8pPr marL="1371600" algn="l" rtl="0" fontAlgn="base">
        <a:spcBef>
          <a:spcPct val="0"/>
        </a:spcBef>
        <a:spcAft>
          <a:spcPct val="0"/>
        </a:spcAft>
        <a:defRPr sz="2800" b="1">
          <a:solidFill>
            <a:srgbClr val="005FAA"/>
          </a:solidFill>
          <a:latin typeface="Arial" charset="0"/>
          <a:cs typeface="Arial" charset="0"/>
        </a:defRPr>
      </a:lvl8pPr>
      <a:lvl9pPr marL="1828800" algn="l" rtl="0" fontAlgn="base">
        <a:spcBef>
          <a:spcPct val="0"/>
        </a:spcBef>
        <a:spcAft>
          <a:spcPct val="0"/>
        </a:spcAft>
        <a:defRPr sz="2800" b="1">
          <a:solidFill>
            <a:srgbClr val="005FAA"/>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400">
          <a:solidFill>
            <a:schemeClr val="tx1"/>
          </a:solidFill>
          <a:latin typeface="+mn-lt"/>
          <a:cs typeface="+mn-cs"/>
        </a:defRPr>
      </a:lvl4pPr>
      <a:lvl5pPr marL="2057400" indent="-228600" algn="l" rtl="0" eaLnBrk="0" fontAlgn="base" hangingPunct="0">
        <a:spcBef>
          <a:spcPct val="20000"/>
        </a:spcBef>
        <a:spcAft>
          <a:spcPct val="0"/>
        </a:spcAft>
        <a:buChar char="»"/>
        <a:defRPr sz="2400">
          <a:solidFill>
            <a:schemeClr val="tx1"/>
          </a:solidFill>
          <a:latin typeface="+mn-lt"/>
          <a:cs typeface="+mn-cs"/>
        </a:defRPr>
      </a:lvl5pPr>
      <a:lvl6pPr marL="2514600" indent="-228600" algn="l" rtl="0" fontAlgn="base">
        <a:spcBef>
          <a:spcPct val="20000"/>
        </a:spcBef>
        <a:spcAft>
          <a:spcPct val="0"/>
        </a:spcAft>
        <a:buChar char="»"/>
        <a:defRPr sz="2400">
          <a:solidFill>
            <a:schemeClr val="tx1"/>
          </a:solidFill>
          <a:latin typeface="+mn-lt"/>
          <a:cs typeface="+mn-cs"/>
        </a:defRPr>
      </a:lvl6pPr>
      <a:lvl7pPr marL="2971800" indent="-228600" algn="l" rtl="0" fontAlgn="base">
        <a:spcBef>
          <a:spcPct val="20000"/>
        </a:spcBef>
        <a:spcAft>
          <a:spcPct val="0"/>
        </a:spcAft>
        <a:buChar char="»"/>
        <a:defRPr sz="2400">
          <a:solidFill>
            <a:schemeClr val="tx1"/>
          </a:solidFill>
          <a:latin typeface="+mn-lt"/>
          <a:cs typeface="+mn-cs"/>
        </a:defRPr>
      </a:lvl7pPr>
      <a:lvl8pPr marL="3429000" indent="-228600" algn="l" rtl="0" fontAlgn="base">
        <a:spcBef>
          <a:spcPct val="20000"/>
        </a:spcBef>
        <a:spcAft>
          <a:spcPct val="0"/>
        </a:spcAft>
        <a:buChar char="»"/>
        <a:defRPr sz="2400">
          <a:solidFill>
            <a:schemeClr val="tx1"/>
          </a:solidFill>
          <a:latin typeface="+mn-lt"/>
          <a:cs typeface="+mn-cs"/>
        </a:defRPr>
      </a:lvl8pPr>
      <a:lvl9pPr marL="3886200" indent="-228600" algn="l" rtl="0" fontAlgn="base">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298450" y="950913"/>
            <a:ext cx="8739188" cy="611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3315" name="Rectangle 3"/>
          <p:cNvSpPr>
            <a:spLocks noGrp="1" noChangeArrowheads="1"/>
          </p:cNvSpPr>
          <p:nvPr>
            <p:ph type="body" idx="1"/>
          </p:nvPr>
        </p:nvSpPr>
        <p:spPr bwMode="auto">
          <a:xfrm>
            <a:off x="293688" y="1638300"/>
            <a:ext cx="8705850" cy="4772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734532" name="Rectangle 4"/>
          <p:cNvSpPr>
            <a:spLocks noGrp="1" noChangeArrowheads="1"/>
          </p:cNvSpPr>
          <p:nvPr>
            <p:ph type="dt" sz="half" idx="2"/>
          </p:nvPr>
        </p:nvSpPr>
        <p:spPr bwMode="auto">
          <a:xfrm>
            <a:off x="319088" y="6500813"/>
            <a:ext cx="2233612"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800" b="0">
                <a:solidFill>
                  <a:schemeClr val="tx1"/>
                </a:solidFill>
                <a:ea typeface="SimSun" pitchFamily="2" charset="-122"/>
                <a:cs typeface="+mn-cs"/>
              </a:defRPr>
            </a:lvl1pPr>
          </a:lstStyle>
          <a:p>
            <a:pPr>
              <a:defRPr/>
            </a:pPr>
            <a:endParaRPr lang="en-GB"/>
          </a:p>
        </p:txBody>
      </p:sp>
      <p:sp>
        <p:nvSpPr>
          <p:cNvPr id="3734533" name="Rectangle 5"/>
          <p:cNvSpPr>
            <a:spLocks noGrp="1" noChangeArrowheads="1"/>
          </p:cNvSpPr>
          <p:nvPr>
            <p:ph type="ftr" sz="quarter" idx="3"/>
          </p:nvPr>
        </p:nvSpPr>
        <p:spPr bwMode="auto">
          <a:xfrm>
            <a:off x="3065463" y="6500813"/>
            <a:ext cx="3451225"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b="0">
                <a:solidFill>
                  <a:schemeClr val="tx1"/>
                </a:solidFill>
                <a:ea typeface="SimSun" pitchFamily="2" charset="-122"/>
                <a:cs typeface="+mn-cs"/>
              </a:defRPr>
            </a:lvl1pPr>
          </a:lstStyle>
          <a:p>
            <a:pPr>
              <a:defRPr/>
            </a:pPr>
            <a:r>
              <a:rPr lang="en-GB"/>
              <a:t>© GEO Secretariat</a:t>
            </a:r>
          </a:p>
        </p:txBody>
      </p:sp>
      <p:sp>
        <p:nvSpPr>
          <p:cNvPr id="3734534" name="Rectangle 6"/>
          <p:cNvSpPr>
            <a:spLocks noGrp="1" noChangeArrowheads="1"/>
          </p:cNvSpPr>
          <p:nvPr>
            <p:ph type="sldNum" sz="quarter" idx="4"/>
          </p:nvPr>
        </p:nvSpPr>
        <p:spPr bwMode="auto">
          <a:xfrm>
            <a:off x="7037388" y="6500813"/>
            <a:ext cx="19050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0">
                <a:solidFill>
                  <a:schemeClr val="tx1"/>
                </a:solidFill>
                <a:ea typeface="SimSun" pitchFamily="2" charset="-122"/>
                <a:cs typeface="+mn-cs"/>
              </a:defRPr>
            </a:lvl1pPr>
          </a:lstStyle>
          <a:p>
            <a:pPr>
              <a:defRPr/>
            </a:pPr>
            <a:r>
              <a:rPr lang="en-GB"/>
              <a:t>slide </a:t>
            </a:r>
            <a:fld id="{EE505585-25E2-4A86-846D-27A63D1B55F1}" type="slidenum">
              <a:rPr lang="en-GB"/>
              <a:pPr>
                <a:defRPr/>
              </a:pPr>
              <a:t>‹Nr.›</a:t>
            </a:fld>
            <a:endParaRPr lang="en-GB"/>
          </a:p>
        </p:txBody>
      </p:sp>
      <p:pic>
        <p:nvPicPr>
          <p:cNvPr id="13319" name="Picture 7"/>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 id="2147483665" r:id="rId12"/>
  </p:sldLayoutIdLst>
  <p:hf sldNum="0" hd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cs typeface="Arial" charset="0"/>
        </a:defRPr>
      </a:lvl2pPr>
      <a:lvl3pPr algn="ctr" rtl="0" eaLnBrk="0" fontAlgn="base" hangingPunct="0">
        <a:spcBef>
          <a:spcPct val="0"/>
        </a:spcBef>
        <a:spcAft>
          <a:spcPct val="0"/>
        </a:spcAft>
        <a:defRPr sz="3200">
          <a:solidFill>
            <a:schemeClr val="tx2"/>
          </a:solidFill>
          <a:latin typeface="Tahoma" pitchFamily="34" charset="0"/>
          <a:cs typeface="Arial" charset="0"/>
        </a:defRPr>
      </a:lvl3pPr>
      <a:lvl4pPr algn="ctr" rtl="0" eaLnBrk="0" fontAlgn="base" hangingPunct="0">
        <a:spcBef>
          <a:spcPct val="0"/>
        </a:spcBef>
        <a:spcAft>
          <a:spcPct val="0"/>
        </a:spcAft>
        <a:defRPr sz="3200">
          <a:solidFill>
            <a:schemeClr val="tx2"/>
          </a:solidFill>
          <a:latin typeface="Tahoma" pitchFamily="34" charset="0"/>
          <a:cs typeface="Arial" charset="0"/>
        </a:defRPr>
      </a:lvl4pPr>
      <a:lvl5pPr algn="ctr" rtl="0" eaLnBrk="0" fontAlgn="base" hangingPunct="0">
        <a:spcBef>
          <a:spcPct val="0"/>
        </a:spcBef>
        <a:spcAft>
          <a:spcPct val="0"/>
        </a:spcAft>
        <a:defRPr sz="3200">
          <a:solidFill>
            <a:schemeClr val="tx2"/>
          </a:solidFill>
          <a:latin typeface="Tahoma" pitchFamily="34" charset="0"/>
          <a:cs typeface="Arial" charset="0"/>
        </a:defRPr>
      </a:lvl5pPr>
      <a:lvl6pPr marL="457200" algn="ctr" rtl="0" fontAlgn="base">
        <a:spcBef>
          <a:spcPct val="0"/>
        </a:spcBef>
        <a:spcAft>
          <a:spcPct val="0"/>
        </a:spcAft>
        <a:defRPr sz="3200">
          <a:solidFill>
            <a:schemeClr val="tx2"/>
          </a:solidFill>
          <a:latin typeface="Tahoma" pitchFamily="34" charset="0"/>
          <a:cs typeface="Arial" charset="0"/>
        </a:defRPr>
      </a:lvl6pPr>
      <a:lvl7pPr marL="914400" algn="ctr" rtl="0" fontAlgn="base">
        <a:spcBef>
          <a:spcPct val="0"/>
        </a:spcBef>
        <a:spcAft>
          <a:spcPct val="0"/>
        </a:spcAft>
        <a:defRPr sz="3200">
          <a:solidFill>
            <a:schemeClr val="tx2"/>
          </a:solidFill>
          <a:latin typeface="Tahoma" pitchFamily="34" charset="0"/>
          <a:cs typeface="Arial" charset="0"/>
        </a:defRPr>
      </a:lvl7pPr>
      <a:lvl8pPr marL="1371600" algn="ctr" rtl="0" fontAlgn="base">
        <a:spcBef>
          <a:spcPct val="0"/>
        </a:spcBef>
        <a:spcAft>
          <a:spcPct val="0"/>
        </a:spcAft>
        <a:defRPr sz="3200">
          <a:solidFill>
            <a:schemeClr val="tx2"/>
          </a:solidFill>
          <a:latin typeface="Tahoma" pitchFamily="34" charset="0"/>
          <a:cs typeface="Arial" charset="0"/>
        </a:defRPr>
      </a:lvl8pPr>
      <a:lvl9pPr marL="1828800" algn="ctr" rtl="0" fontAlgn="base">
        <a:spcBef>
          <a:spcPct val="0"/>
        </a:spcBef>
        <a:spcAft>
          <a:spcPct val="0"/>
        </a:spcAft>
        <a:defRPr sz="32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1400">
          <a:solidFill>
            <a:schemeClr val="tx1"/>
          </a:solidFill>
          <a:latin typeface="+mn-lt"/>
          <a:cs typeface="+mn-cs"/>
        </a:defRPr>
      </a:lvl5pPr>
      <a:lvl6pPr marL="2514600" indent="-228600" algn="l" rtl="0" fontAlgn="base">
        <a:spcBef>
          <a:spcPct val="20000"/>
        </a:spcBef>
        <a:spcAft>
          <a:spcPct val="0"/>
        </a:spcAft>
        <a:buChar char="»"/>
        <a:defRPr sz="1400">
          <a:solidFill>
            <a:schemeClr val="tx1"/>
          </a:solidFill>
          <a:latin typeface="+mn-lt"/>
          <a:cs typeface="+mn-cs"/>
        </a:defRPr>
      </a:lvl6pPr>
      <a:lvl7pPr marL="2971800" indent="-228600" algn="l" rtl="0" fontAlgn="base">
        <a:spcBef>
          <a:spcPct val="20000"/>
        </a:spcBef>
        <a:spcAft>
          <a:spcPct val="0"/>
        </a:spcAft>
        <a:buChar char="»"/>
        <a:defRPr sz="1400">
          <a:solidFill>
            <a:schemeClr val="tx1"/>
          </a:solidFill>
          <a:latin typeface="+mn-lt"/>
          <a:cs typeface="+mn-cs"/>
        </a:defRPr>
      </a:lvl7pPr>
      <a:lvl8pPr marL="3429000" indent="-228600" algn="l" rtl="0" fontAlgn="base">
        <a:spcBef>
          <a:spcPct val="20000"/>
        </a:spcBef>
        <a:spcAft>
          <a:spcPct val="0"/>
        </a:spcAft>
        <a:buChar char="»"/>
        <a:defRPr sz="1400">
          <a:solidFill>
            <a:schemeClr val="tx1"/>
          </a:solidFill>
          <a:latin typeface="+mn-lt"/>
          <a:cs typeface="+mn-cs"/>
        </a:defRPr>
      </a:lvl8pPr>
      <a:lvl9pPr marL="3886200" indent="-228600" algn="l" rtl="0" fontAlgn="base">
        <a:spcBef>
          <a:spcPct val="2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www.un.org/millenniumgoals/pdf/MDG%20Report%202010%20En%20r15%20-low%20res%2020100615%20-.pdf"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www.un.org/millenniumgoals/pdf/MDG%20Report%202010%20En%20r15%20-low%20res%2020100615%20-.pdf"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www.un.org/millenniumgoals/pdf/MDG%20Report%202010%20En%20r15%20-low%20res%2020100615%20-.pdf"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www.un.org/millenniumgoals/pdf/MDG%20Report%202010%20En%20r15%20-low%20res%2020100615%20-.pdf"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GEOSS Strategic Targets and MDGs</a:t>
            </a:r>
            <a:endParaRPr lang="en-US" dirty="0"/>
          </a:p>
        </p:txBody>
      </p:sp>
      <p:sp>
        <p:nvSpPr>
          <p:cNvPr id="6" name="Subtitle 5"/>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GB" smtClean="0"/>
              <a:t>© GEO Secretariat</a:t>
            </a:r>
            <a:endParaRPr lang="en-GB"/>
          </a:p>
        </p:txBody>
      </p:sp>
    </p:spTree>
    <p:extLst>
      <p:ext uri="{BB962C8B-B14F-4D97-AF65-F5344CB8AC3E}">
        <p14:creationId xmlns:p14="http://schemas.microsoft.com/office/powerpoint/2010/main" val="417424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a:t>
            </a:r>
            <a:r>
              <a:rPr lang="en-US" dirty="0" smtClean="0"/>
              <a:t>for </a:t>
            </a:r>
            <a:r>
              <a:rPr lang="en-US" dirty="0" smtClean="0"/>
              <a:t>Alignment</a:t>
            </a:r>
            <a:endParaRPr lang="en-US" dirty="0"/>
          </a:p>
        </p:txBody>
      </p:sp>
      <p:sp>
        <p:nvSpPr>
          <p:cNvPr id="3" name="Content Placeholder 2"/>
          <p:cNvSpPr>
            <a:spLocks noGrp="1"/>
          </p:cNvSpPr>
          <p:nvPr>
            <p:ph idx="1"/>
          </p:nvPr>
        </p:nvSpPr>
        <p:spPr/>
        <p:txBody>
          <a:bodyPr/>
          <a:lstStyle/>
          <a:p>
            <a:r>
              <a:rPr lang="en-US" dirty="0" smtClean="0"/>
              <a:t>GEO must, as any organization must, stick to its core strengths and resist being all things to </a:t>
            </a:r>
            <a:r>
              <a:rPr lang="en-US" smtClean="0"/>
              <a:t>all </a:t>
            </a:r>
            <a:r>
              <a:rPr lang="en-US" smtClean="0"/>
              <a:t>people</a:t>
            </a:r>
          </a:p>
          <a:p>
            <a:endParaRPr lang="en-US" dirty="0" smtClean="0"/>
          </a:p>
          <a:p>
            <a:r>
              <a:rPr lang="en-US" dirty="0" smtClean="0"/>
              <a:t>Some of GEO’s strengths are community opportunities</a:t>
            </a:r>
          </a:p>
          <a:p>
            <a:pPr lvl="1"/>
            <a:r>
              <a:rPr lang="en-US" dirty="0" smtClean="0"/>
              <a:t>Voluntary aspect – communities can come forward and participate where they feel strongly</a:t>
            </a:r>
          </a:p>
          <a:p>
            <a:pPr lvl="1"/>
            <a:r>
              <a:rPr lang="en-US" dirty="0" smtClean="0"/>
              <a:t>Intergovernmental nature – access to ministers facilitates continued dialog of important issues</a:t>
            </a:r>
          </a:p>
          <a:p>
            <a:pPr lvl="1"/>
            <a:r>
              <a:rPr lang="en-US" dirty="0" smtClean="0"/>
              <a:t>Cross-cutting nature – </a:t>
            </a:r>
            <a:r>
              <a:rPr lang="en-US" i="1" dirty="0" smtClean="0"/>
              <a:t>in situ </a:t>
            </a:r>
            <a:r>
              <a:rPr lang="en-US" dirty="0" smtClean="0"/>
              <a:t>and remote sensing communities in many disciplines strengthen approaches in the Components, into the Tasks, to achieve the </a:t>
            </a:r>
            <a:r>
              <a:rPr lang="en-US" dirty="0" smtClean="0"/>
              <a:t>Targets</a:t>
            </a:r>
          </a:p>
          <a:p>
            <a:pPr lvl="1"/>
            <a:endParaRPr lang="en-US" dirty="0" smtClean="0"/>
          </a:p>
          <a:p>
            <a:r>
              <a:rPr lang="en-US" dirty="0" smtClean="0"/>
              <a:t>“Own What You Must; Influence What You Can”</a:t>
            </a:r>
            <a:endParaRPr lang="en-US" dirty="0" smtClean="0"/>
          </a:p>
          <a:p>
            <a:endParaRPr lang="en-US" dirty="0" smtClean="0"/>
          </a:p>
          <a:p>
            <a:endParaRPr lang="en-US" dirty="0" smtClean="0"/>
          </a:p>
        </p:txBody>
      </p:sp>
      <p:sp>
        <p:nvSpPr>
          <p:cNvPr id="4" name="Footer Placeholder 3"/>
          <p:cNvSpPr>
            <a:spLocks noGrp="1"/>
          </p:cNvSpPr>
          <p:nvPr>
            <p:ph type="ftr" sz="quarter" idx="11"/>
          </p:nvPr>
        </p:nvSpPr>
        <p:spPr/>
        <p:txBody>
          <a:bodyPr/>
          <a:lstStyle/>
          <a:p>
            <a:pPr>
              <a:defRPr/>
            </a:pPr>
            <a:r>
              <a:rPr lang="en-GB" smtClean="0"/>
              <a:t>© GEO Secretariat</a:t>
            </a:r>
            <a:endParaRPr lang="en-GB"/>
          </a:p>
        </p:txBody>
      </p:sp>
    </p:spTree>
    <p:extLst>
      <p:ext uri="{BB962C8B-B14F-4D97-AF65-F5344CB8AC3E}">
        <p14:creationId xmlns:p14="http://schemas.microsoft.com/office/powerpoint/2010/main" val="3241869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 Links to Sustainability</a:t>
            </a:r>
            <a:endParaRPr lang="en-US" dirty="0"/>
          </a:p>
        </p:txBody>
      </p:sp>
      <p:sp>
        <p:nvSpPr>
          <p:cNvPr id="3" name="Content Placeholder 2"/>
          <p:cNvSpPr>
            <a:spLocks noGrp="1"/>
          </p:cNvSpPr>
          <p:nvPr>
            <p:ph idx="1"/>
          </p:nvPr>
        </p:nvSpPr>
        <p:spPr/>
        <p:txBody>
          <a:bodyPr/>
          <a:lstStyle/>
          <a:p>
            <a:r>
              <a:rPr lang="en-US" sz="2000" dirty="0" smtClean="0"/>
              <a:t>World Summit on Sustainable Development – 2002</a:t>
            </a:r>
          </a:p>
          <a:p>
            <a:pPr lvl="1"/>
            <a:r>
              <a:rPr lang="en-US" sz="1800" dirty="0" smtClean="0"/>
              <a:t>Implementation Plan section X. </a:t>
            </a:r>
            <a:r>
              <a:rPr lang="en-US" sz="1800" b="1" dirty="0"/>
              <a:t>Means of </a:t>
            </a:r>
            <a:r>
              <a:rPr lang="en-US" sz="1800" b="1" dirty="0" smtClean="0"/>
              <a:t>implementation</a:t>
            </a:r>
            <a:r>
              <a:rPr lang="en-US" sz="1800" dirty="0" smtClean="0"/>
              <a:t> called for what became GEO</a:t>
            </a:r>
          </a:p>
          <a:p>
            <a:r>
              <a:rPr lang="en-US" sz="2000" dirty="0" smtClean="0"/>
              <a:t>GEO 10-Year Implementation Plan incorporated language and transformed that </a:t>
            </a:r>
            <a:r>
              <a:rPr lang="en-US" sz="2000" dirty="0" smtClean="0"/>
              <a:t>into Task </a:t>
            </a:r>
            <a:r>
              <a:rPr lang="en-US" sz="2000" dirty="0" smtClean="0"/>
              <a:t>language – 2003	</a:t>
            </a:r>
          </a:p>
          <a:p>
            <a:r>
              <a:rPr lang="en-US" sz="2000" dirty="0" smtClean="0"/>
              <a:t>G8 Gleneagles Summit – 2005	</a:t>
            </a:r>
          </a:p>
          <a:p>
            <a:pPr lvl="1"/>
            <a:r>
              <a:rPr lang="en-US" sz="1800" dirty="0" smtClean="0"/>
              <a:t>Adopted the 10-Year Implementation Plan and expressed support for moving forward</a:t>
            </a:r>
          </a:p>
          <a:p>
            <a:r>
              <a:rPr lang="en-US" sz="2000" dirty="0" smtClean="0"/>
              <a:t>GEO Strategic Target development</a:t>
            </a:r>
          </a:p>
          <a:p>
            <a:pPr lvl="1"/>
            <a:r>
              <a:rPr lang="en-US" sz="1800" dirty="0" smtClean="0"/>
              <a:t>Along with the Monitoring and Evaluation process, provides a means to assess progress towards implementation</a:t>
            </a:r>
          </a:p>
          <a:p>
            <a:pPr marL="0" indent="0" algn="ctr">
              <a:buNone/>
            </a:pPr>
            <a:endParaRPr lang="en-US" sz="1800" b="1" i="1" dirty="0" smtClean="0"/>
          </a:p>
          <a:p>
            <a:pPr marL="0" indent="0" algn="ctr">
              <a:buNone/>
            </a:pPr>
            <a:r>
              <a:rPr lang="en-US" sz="1800" b="1" i="1" dirty="0" smtClean="0"/>
              <a:t>GEO is one of many players in the global environmental governance arena with a role in supporting sustainable development</a:t>
            </a:r>
            <a:endParaRPr lang="en-US" sz="1800" b="1" i="1" dirty="0"/>
          </a:p>
        </p:txBody>
      </p:sp>
      <p:sp>
        <p:nvSpPr>
          <p:cNvPr id="4" name="Footer Placeholder 3"/>
          <p:cNvSpPr>
            <a:spLocks noGrp="1"/>
          </p:cNvSpPr>
          <p:nvPr>
            <p:ph type="ftr" sz="quarter" idx="11"/>
          </p:nvPr>
        </p:nvSpPr>
        <p:spPr/>
        <p:txBody>
          <a:bodyPr/>
          <a:lstStyle/>
          <a:p>
            <a:pPr>
              <a:defRPr/>
            </a:pPr>
            <a:r>
              <a:rPr lang="en-GB" smtClean="0"/>
              <a:t>© GEO Secretariat</a:t>
            </a:r>
            <a:endParaRPr lang="en-GB"/>
          </a:p>
        </p:txBody>
      </p:sp>
    </p:spTree>
    <p:extLst>
      <p:ext uri="{BB962C8B-B14F-4D97-AF65-F5344CB8AC3E}">
        <p14:creationId xmlns:p14="http://schemas.microsoft.com/office/powerpoint/2010/main" val="2614122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 Cross-Cutting Strategic Targets</a:t>
            </a:r>
            <a:endParaRPr lang="en-US" dirty="0"/>
          </a:p>
        </p:txBody>
      </p:sp>
      <p:sp>
        <p:nvSpPr>
          <p:cNvPr id="3" name="Content Placeholder 2"/>
          <p:cNvSpPr>
            <a:spLocks noGrp="1"/>
          </p:cNvSpPr>
          <p:nvPr>
            <p:ph idx="1"/>
          </p:nvPr>
        </p:nvSpPr>
        <p:spPr>
          <a:xfrm>
            <a:off x="3962400" y="273050"/>
            <a:ext cx="4724400" cy="5853113"/>
          </a:xfrm>
        </p:spPr>
        <p:txBody>
          <a:bodyPr/>
          <a:lstStyle/>
          <a:p>
            <a:pPr marL="0" indent="0">
              <a:buNone/>
            </a:pPr>
            <a:endParaRPr lang="en-US" sz="1800" b="1" dirty="0" smtClean="0"/>
          </a:p>
          <a:p>
            <a:pPr marL="0" indent="0">
              <a:buNone/>
            </a:pPr>
            <a:r>
              <a:rPr lang="en-US" sz="1800" b="1" dirty="0" smtClean="0"/>
              <a:t>Enabling all </a:t>
            </a:r>
            <a:r>
              <a:rPr lang="en-US" sz="1800" b="1" dirty="0" smtClean="0"/>
              <a:t>MDGs on </a:t>
            </a:r>
            <a:r>
              <a:rPr lang="en-US" sz="1800" b="1" dirty="0" smtClean="0"/>
              <a:t>Environmental Sustainability</a:t>
            </a:r>
          </a:p>
          <a:p>
            <a:pPr marL="0" indent="0">
              <a:buNone/>
            </a:pPr>
            <a:endParaRPr lang="en-US" sz="1800" dirty="0" smtClean="0"/>
          </a:p>
          <a:p>
            <a:pPr marL="0" indent="0">
              <a:buNone/>
            </a:pPr>
            <a:r>
              <a:rPr lang="en-US" sz="1800" dirty="0" smtClean="0"/>
              <a:t>Target 7.A - Integrate </a:t>
            </a:r>
            <a:r>
              <a:rPr lang="en-US" sz="1800" dirty="0"/>
              <a:t>the principles of sustainable development into country policies and programmes and reverse the loss of environmental </a:t>
            </a:r>
            <a:r>
              <a:rPr lang="en-US" sz="1800" dirty="0" smtClean="0"/>
              <a:t>resources</a:t>
            </a:r>
          </a:p>
          <a:p>
            <a:pPr marL="0" indent="0">
              <a:buNone/>
            </a:pPr>
            <a:endParaRPr lang="en-US" sz="1800" dirty="0" smtClean="0"/>
          </a:p>
          <a:p>
            <a:pPr marL="0" indent="0">
              <a:buNone/>
            </a:pPr>
            <a:r>
              <a:rPr lang="en-US" sz="1800" dirty="0"/>
              <a:t>Target 7.</a:t>
            </a:r>
            <a:r>
              <a:rPr lang="en-US" sz="1800" dirty="0" smtClean="0"/>
              <a:t>B - Reduce </a:t>
            </a:r>
            <a:r>
              <a:rPr lang="en-US" sz="1800" dirty="0"/>
              <a:t>biodiversity loss, achieving, by 2010, a significant reduction in the rate of </a:t>
            </a:r>
            <a:r>
              <a:rPr lang="en-US" sz="1800" dirty="0" smtClean="0"/>
              <a:t>loss</a:t>
            </a:r>
          </a:p>
          <a:p>
            <a:pPr marL="0" indent="0">
              <a:buNone/>
            </a:pPr>
            <a:endParaRPr lang="en-US" sz="1800" dirty="0"/>
          </a:p>
          <a:p>
            <a:pPr marL="0" indent="0">
              <a:buNone/>
            </a:pPr>
            <a:r>
              <a:rPr lang="en-US" sz="1800" dirty="0"/>
              <a:t>Target 7.</a:t>
            </a:r>
            <a:r>
              <a:rPr lang="en-US" sz="1800" dirty="0" smtClean="0"/>
              <a:t>C</a:t>
            </a:r>
            <a:r>
              <a:rPr lang="en-US" sz="1800" b="1" dirty="0" smtClean="0"/>
              <a:t> - </a:t>
            </a:r>
            <a:r>
              <a:rPr lang="en-US" sz="1800" dirty="0" smtClean="0"/>
              <a:t>Halve</a:t>
            </a:r>
            <a:r>
              <a:rPr lang="en-US" sz="1800" dirty="0"/>
              <a:t>, by 2015, the proportion of the population without sustainable access to safe drinking water and basic </a:t>
            </a:r>
            <a:r>
              <a:rPr lang="en-US" sz="1800" dirty="0" smtClean="0"/>
              <a:t>sanitation</a:t>
            </a:r>
          </a:p>
          <a:p>
            <a:pPr marL="0" indent="0">
              <a:buNone/>
            </a:pPr>
            <a:endParaRPr lang="en-US" sz="1800" dirty="0"/>
          </a:p>
          <a:p>
            <a:pPr marL="0" indent="0">
              <a:buNone/>
            </a:pPr>
            <a:r>
              <a:rPr lang="en-US" sz="1800" dirty="0"/>
              <a:t>Target 7.</a:t>
            </a:r>
            <a:r>
              <a:rPr lang="en-US" sz="1800" dirty="0" smtClean="0"/>
              <a:t>D - By </a:t>
            </a:r>
            <a:r>
              <a:rPr lang="en-US" sz="1800" dirty="0"/>
              <a:t>2020, to have achieved a significant improvement in the lives of at least 100 million slum dwellers</a:t>
            </a:r>
          </a:p>
          <a:p>
            <a:pPr marL="0" indent="0">
              <a:buNone/>
            </a:pPr>
            <a:endParaRPr lang="en-US" sz="1800" dirty="0"/>
          </a:p>
          <a:p>
            <a:pPr marL="0" indent="0">
              <a:buNone/>
            </a:pPr>
            <a:endParaRPr lang="en-US" sz="1800" dirty="0"/>
          </a:p>
        </p:txBody>
      </p:sp>
      <p:sp>
        <p:nvSpPr>
          <p:cNvPr id="5" name="Text Placeholder 4"/>
          <p:cNvSpPr>
            <a:spLocks noGrp="1"/>
          </p:cNvSpPr>
          <p:nvPr>
            <p:ph type="body" sz="half" idx="2"/>
          </p:nvPr>
        </p:nvSpPr>
        <p:spPr/>
        <p:txBody>
          <a:bodyPr/>
          <a:lstStyle/>
          <a:p>
            <a:r>
              <a:rPr lang="en-US" sz="1050" b="1" dirty="0"/>
              <a:t>Architecture</a:t>
            </a:r>
            <a:r>
              <a:rPr lang="en-US" sz="1050" dirty="0"/>
              <a:t> - Achieve sustained operation, continuity and interoperability of existing and new systems that provide essential environmental observations and information, including the GEOSS Common Infrastructure (GCI) that facilitates access to, and use of, these observations and information.</a:t>
            </a:r>
          </a:p>
          <a:p>
            <a:r>
              <a:rPr lang="en-US" sz="1050" b="1" dirty="0"/>
              <a:t>Data Management </a:t>
            </a:r>
            <a:r>
              <a:rPr lang="en-US" sz="1050" dirty="0"/>
              <a:t>- Provide a shared, easily accessible, timely, sustained stream of comprehensive data of documented quality, as well as metadata and information products, for informed decision making.</a:t>
            </a:r>
          </a:p>
          <a:p>
            <a:r>
              <a:rPr lang="en-US" sz="1050" b="1" dirty="0"/>
              <a:t>Capacity Building </a:t>
            </a:r>
            <a:r>
              <a:rPr lang="en-US" sz="1050" dirty="0"/>
              <a:t>- Enhance the coordination of efforts to strengthen individual, institutional and infrastructure capacities, particularly in developing countries, to produce and use Earth observations and derived information products.</a:t>
            </a:r>
          </a:p>
          <a:p>
            <a:r>
              <a:rPr lang="en-US" sz="1050" b="1" dirty="0"/>
              <a:t>Science and Technology</a:t>
            </a:r>
            <a:r>
              <a:rPr lang="en-US" sz="1050" dirty="0"/>
              <a:t> - Ensure full interaction and engagement of relevant science and technology communities such that GEOSS advances through integration of innovations in Earth observation science and technology, enabling the research community to fully benefit from GEOSS accomplishments.</a:t>
            </a:r>
          </a:p>
          <a:p>
            <a:r>
              <a:rPr lang="en-US" sz="1050" b="1" dirty="0"/>
              <a:t>User Engagement </a:t>
            </a:r>
            <a:r>
              <a:rPr lang="en-US" sz="1050" dirty="0"/>
              <a:t>- Ensure critical user information needs for decision making are recognized and met through Earth observations.</a:t>
            </a:r>
          </a:p>
          <a:p>
            <a:endParaRPr lang="en-US" sz="1050" dirty="0"/>
          </a:p>
        </p:txBody>
      </p:sp>
      <p:sp>
        <p:nvSpPr>
          <p:cNvPr id="4" name="Footer Placeholder 3"/>
          <p:cNvSpPr>
            <a:spLocks noGrp="1"/>
          </p:cNvSpPr>
          <p:nvPr>
            <p:ph type="ftr" sz="quarter" idx="11"/>
          </p:nvPr>
        </p:nvSpPr>
        <p:spPr/>
        <p:txBody>
          <a:bodyPr/>
          <a:lstStyle/>
          <a:p>
            <a:pPr>
              <a:defRPr/>
            </a:pPr>
            <a:r>
              <a:rPr lang="en-GB" smtClean="0"/>
              <a:t>© GEO Secretariat</a:t>
            </a:r>
            <a:endParaRPr lang="en-GB"/>
          </a:p>
        </p:txBody>
      </p:sp>
      <p:sp>
        <p:nvSpPr>
          <p:cNvPr id="6" name="Right Brace 5"/>
          <p:cNvSpPr/>
          <p:nvPr/>
        </p:nvSpPr>
        <p:spPr bwMode="auto">
          <a:xfrm>
            <a:off x="3429000" y="1524000"/>
            <a:ext cx="533400" cy="4419600"/>
          </a:xfrm>
          <a:prstGeom prst="rightBrace">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solidFill>
                  <a:schemeClr val="tx2"/>
                </a:solidFill>
              </a:ln>
              <a:effectLst/>
              <a:latin typeface="Tahoma" pitchFamily="34" charset="0"/>
              <a:ea typeface="SimSun" pitchFamily="2" charset="-122"/>
              <a:cs typeface="Tahoma" pitchFamily="34" charset="0"/>
            </a:endParaRPr>
          </a:p>
        </p:txBody>
      </p:sp>
    </p:spTree>
    <p:extLst>
      <p:ext uri="{BB962C8B-B14F-4D97-AF65-F5344CB8AC3E}">
        <p14:creationId xmlns:p14="http://schemas.microsoft.com/office/powerpoint/2010/main" val="1125194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 Societal Benefit Area Targets</a:t>
            </a:r>
            <a:endParaRPr lang="en-US" dirty="0"/>
          </a:p>
        </p:txBody>
      </p:sp>
      <p:sp>
        <p:nvSpPr>
          <p:cNvPr id="3" name="Content Placeholder 2"/>
          <p:cNvSpPr>
            <a:spLocks noGrp="1"/>
          </p:cNvSpPr>
          <p:nvPr>
            <p:ph idx="1"/>
          </p:nvPr>
        </p:nvSpPr>
        <p:spPr/>
        <p:txBody>
          <a:bodyPr/>
          <a:lstStyle/>
          <a:p>
            <a:r>
              <a:rPr lang="en-US" sz="1600" b="1" dirty="0" smtClean="0"/>
              <a:t>Agriculture</a:t>
            </a:r>
            <a:r>
              <a:rPr lang="en-US" sz="1600" dirty="0" smtClean="0"/>
              <a:t> - </a:t>
            </a:r>
            <a:r>
              <a:rPr lang="en-US" sz="1600" dirty="0"/>
              <a:t>Improve the utilization of Earth observations and expanded application capabilities to </a:t>
            </a:r>
            <a:r>
              <a:rPr lang="en-US" sz="1600" dirty="0" smtClean="0"/>
              <a:t>advance sustainable </a:t>
            </a:r>
            <a:r>
              <a:rPr lang="en-US" sz="1600" dirty="0"/>
              <a:t>agriculture, aquaculture, fisheries and forestry in areas including early warning</a:t>
            </a:r>
            <a:r>
              <a:rPr lang="en-US" sz="1600" dirty="0" smtClean="0"/>
              <a:t>, risk </a:t>
            </a:r>
            <a:r>
              <a:rPr lang="en-US" sz="1600" dirty="0"/>
              <a:t>assessment, food security, market efficiency, and, as appropriate, </a:t>
            </a:r>
            <a:r>
              <a:rPr lang="en-US" sz="1600" dirty="0" smtClean="0"/>
              <a:t>combating desertification.</a:t>
            </a:r>
          </a:p>
          <a:p>
            <a:r>
              <a:rPr lang="en-US" sz="1600" b="1" dirty="0" smtClean="0"/>
              <a:t>Biodiversity</a:t>
            </a:r>
            <a:r>
              <a:rPr lang="en-US" sz="1600" dirty="0" smtClean="0"/>
              <a:t> - </a:t>
            </a:r>
            <a:r>
              <a:rPr lang="en-US" sz="1600" dirty="0"/>
              <a:t>Establish, in conjunction with a comprehensive ecosystem monitoring capability, a </a:t>
            </a:r>
            <a:r>
              <a:rPr lang="en-US" sz="1600" dirty="0" smtClean="0"/>
              <a:t>worldwide biodiversity </a:t>
            </a:r>
            <a:r>
              <a:rPr lang="en-US" sz="1600" dirty="0"/>
              <a:t>observation network to collect, manage, share and analyze observations of </a:t>
            </a:r>
            <a:r>
              <a:rPr lang="en-US" sz="1600" dirty="0" smtClean="0"/>
              <a:t>the status </a:t>
            </a:r>
            <a:r>
              <a:rPr lang="en-US" sz="1600" dirty="0"/>
              <a:t>and trends of the world's biodiversity, and enable decision-making in support of </a:t>
            </a:r>
            <a:r>
              <a:rPr lang="en-US" sz="1600" dirty="0" smtClean="0"/>
              <a:t>the conservation </a:t>
            </a:r>
            <a:r>
              <a:rPr lang="en-US" sz="1600" dirty="0"/>
              <a:t>and improved management of natural resources</a:t>
            </a:r>
            <a:r>
              <a:rPr lang="en-US" sz="1600" dirty="0" smtClean="0"/>
              <a:t>.</a:t>
            </a:r>
          </a:p>
          <a:p>
            <a:r>
              <a:rPr lang="en-US" sz="1600" b="1" dirty="0"/>
              <a:t>Climate</a:t>
            </a:r>
            <a:r>
              <a:rPr lang="en-US" sz="1600" dirty="0"/>
              <a:t> - Achieve effective and sustained operation of the global climate observing system and reliable delivery of climate information of a quality needed for predicting, mitigating and adapting to climate variability and change, including for better understanding of the global carbon cycle.</a:t>
            </a:r>
          </a:p>
          <a:p>
            <a:r>
              <a:rPr lang="en-US" sz="1600" b="1" dirty="0"/>
              <a:t>Disasters</a:t>
            </a:r>
            <a:r>
              <a:rPr lang="en-US" sz="1600" dirty="0"/>
              <a:t> - Enable the global coordination of observing and information systems to support all phases of the risk management cycle associated with hazards (mitigation and preparedness, early warning, response, and recovery).</a:t>
            </a:r>
          </a:p>
          <a:p>
            <a:r>
              <a:rPr lang="en-US" sz="1600" b="1" dirty="0" smtClean="0"/>
              <a:t>Ecosystems</a:t>
            </a:r>
            <a:r>
              <a:rPr lang="en-US" sz="1600" dirty="0" smtClean="0"/>
              <a:t> </a:t>
            </a:r>
            <a:r>
              <a:rPr lang="en-US" sz="1600" dirty="0"/>
              <a:t>- Establish, in conjunction with a comprehensive biodiversity observation network, a wide-ranging monitoring capability for all ecosystems and the human impacts on them, to improve the assessment, protection and sustainable management of terrestrial, coastal and marine resources and the delivery of associated ecosystem services.</a:t>
            </a:r>
          </a:p>
          <a:p>
            <a:pPr marL="0" indent="0">
              <a:buNone/>
            </a:pPr>
            <a:endParaRPr lang="en-US" sz="1600" dirty="0"/>
          </a:p>
        </p:txBody>
      </p:sp>
      <p:sp>
        <p:nvSpPr>
          <p:cNvPr id="4" name="Footer Placeholder 3"/>
          <p:cNvSpPr>
            <a:spLocks noGrp="1"/>
          </p:cNvSpPr>
          <p:nvPr>
            <p:ph type="ftr" sz="quarter" idx="11"/>
          </p:nvPr>
        </p:nvSpPr>
        <p:spPr/>
        <p:txBody>
          <a:bodyPr/>
          <a:lstStyle/>
          <a:p>
            <a:pPr>
              <a:defRPr/>
            </a:pPr>
            <a:r>
              <a:rPr lang="en-GB" smtClean="0"/>
              <a:t>© GEO Secretariat</a:t>
            </a:r>
            <a:endParaRPr lang="en-GB"/>
          </a:p>
        </p:txBody>
      </p:sp>
    </p:spTree>
    <p:extLst>
      <p:ext uri="{BB962C8B-B14F-4D97-AF65-F5344CB8AC3E}">
        <p14:creationId xmlns:p14="http://schemas.microsoft.com/office/powerpoint/2010/main" val="2761733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 Societal Benefit Area Targets</a:t>
            </a:r>
            <a:endParaRPr lang="en-US" dirty="0"/>
          </a:p>
        </p:txBody>
      </p:sp>
      <p:sp>
        <p:nvSpPr>
          <p:cNvPr id="3" name="Content Placeholder 2"/>
          <p:cNvSpPr>
            <a:spLocks noGrp="1"/>
          </p:cNvSpPr>
          <p:nvPr>
            <p:ph idx="1"/>
          </p:nvPr>
        </p:nvSpPr>
        <p:spPr/>
        <p:txBody>
          <a:bodyPr/>
          <a:lstStyle/>
          <a:p>
            <a:r>
              <a:rPr lang="en-US" sz="1800" b="1" dirty="0"/>
              <a:t>Energy</a:t>
            </a:r>
            <a:r>
              <a:rPr lang="en-US" sz="1800" dirty="0"/>
              <a:t> - Close critical gaps in energy-related Earth observations and increase their use in all energy sectors in support of energy operations, as well as energy policy planning and implementation, to enable affordable energy with minimized environmental impact while moving towards a low-carbon footprint</a:t>
            </a:r>
            <a:r>
              <a:rPr lang="en-US" sz="1800" dirty="0" smtClean="0"/>
              <a:t>.</a:t>
            </a:r>
          </a:p>
          <a:p>
            <a:r>
              <a:rPr lang="en-US" sz="1800" b="1" dirty="0" smtClean="0"/>
              <a:t>Health</a:t>
            </a:r>
            <a:r>
              <a:rPr lang="en-US" sz="1800" dirty="0" smtClean="0"/>
              <a:t> - </a:t>
            </a:r>
            <a:r>
              <a:rPr lang="en-US" sz="1800" dirty="0"/>
              <a:t>Substantially expand the availability, use, and application of environmental information </a:t>
            </a:r>
            <a:r>
              <a:rPr lang="en-US" sz="1800" dirty="0" smtClean="0"/>
              <a:t>for public </a:t>
            </a:r>
            <a:r>
              <a:rPr lang="en-US" sz="1800" dirty="0"/>
              <a:t>health decision-making in areas of health that include allergens, toxins, </a:t>
            </a:r>
            <a:r>
              <a:rPr lang="en-US" sz="1800" dirty="0" smtClean="0"/>
              <a:t>infectious diseases</a:t>
            </a:r>
            <a:r>
              <a:rPr lang="en-US" sz="1800" dirty="0"/>
              <a:t>, food-borne diseases, and chronic diseases, particularly with regard to the impact </a:t>
            </a:r>
            <a:r>
              <a:rPr lang="en-US" sz="1800" dirty="0" smtClean="0"/>
              <a:t>of climate </a:t>
            </a:r>
            <a:r>
              <a:rPr lang="en-US" sz="1800" dirty="0"/>
              <a:t>and ecosystem changes</a:t>
            </a:r>
            <a:r>
              <a:rPr lang="en-US" sz="1800" dirty="0" smtClean="0"/>
              <a:t>.</a:t>
            </a:r>
          </a:p>
          <a:p>
            <a:r>
              <a:rPr lang="en-US" sz="1800" b="1" dirty="0" smtClean="0"/>
              <a:t>Water</a:t>
            </a:r>
            <a:r>
              <a:rPr lang="en-US" sz="1800" dirty="0" smtClean="0"/>
              <a:t> - </a:t>
            </a:r>
            <a:r>
              <a:rPr lang="en-US" sz="1800" dirty="0"/>
              <a:t>Produce comprehensive sets of data and information products to support decision-making </a:t>
            </a:r>
            <a:r>
              <a:rPr lang="en-US" sz="1800" dirty="0" smtClean="0"/>
              <a:t>for efficient </a:t>
            </a:r>
            <a:r>
              <a:rPr lang="en-US" sz="1800" dirty="0"/>
              <a:t>management of the world's water resources, based on coordinated, </a:t>
            </a:r>
            <a:r>
              <a:rPr lang="en-US" sz="1800" dirty="0" smtClean="0"/>
              <a:t>sustained observations </a:t>
            </a:r>
            <a:r>
              <a:rPr lang="en-US" sz="1800" dirty="0"/>
              <a:t>of the water cycle on multiple scales</a:t>
            </a:r>
            <a:r>
              <a:rPr lang="en-US" sz="1800" dirty="0" smtClean="0"/>
              <a:t>.</a:t>
            </a:r>
          </a:p>
          <a:p>
            <a:r>
              <a:rPr lang="en-US" sz="1800" b="1" dirty="0" smtClean="0"/>
              <a:t>Weather</a:t>
            </a:r>
            <a:r>
              <a:rPr lang="en-US" sz="1800" dirty="0" smtClean="0"/>
              <a:t> - </a:t>
            </a:r>
            <a:r>
              <a:rPr lang="en-US" sz="1800" dirty="0"/>
              <a:t>Close critical gaps in meteorological and related ocean observations, and </a:t>
            </a:r>
            <a:r>
              <a:rPr lang="en-US" sz="1800" dirty="0" smtClean="0"/>
              <a:t>enhance observational </a:t>
            </a:r>
            <a:r>
              <a:rPr lang="en-US" sz="1800" dirty="0"/>
              <a:t>and information capabilities for the protection of life and property, </a:t>
            </a:r>
            <a:r>
              <a:rPr lang="en-US" sz="1800" dirty="0" smtClean="0"/>
              <a:t>especially with </a:t>
            </a:r>
            <a:r>
              <a:rPr lang="en-US" sz="1800" dirty="0"/>
              <a:t>regard to high-impact events, and in the developing world.</a:t>
            </a:r>
          </a:p>
        </p:txBody>
      </p:sp>
      <p:sp>
        <p:nvSpPr>
          <p:cNvPr id="4" name="Footer Placeholder 3"/>
          <p:cNvSpPr>
            <a:spLocks noGrp="1"/>
          </p:cNvSpPr>
          <p:nvPr>
            <p:ph type="ftr" sz="quarter" idx="11"/>
          </p:nvPr>
        </p:nvSpPr>
        <p:spPr/>
        <p:txBody>
          <a:bodyPr/>
          <a:lstStyle/>
          <a:p>
            <a:pPr>
              <a:defRPr/>
            </a:pPr>
            <a:r>
              <a:rPr lang="en-GB" smtClean="0"/>
              <a:t>© GEO Secretariat</a:t>
            </a:r>
            <a:endParaRPr lang="en-GB"/>
          </a:p>
        </p:txBody>
      </p:sp>
    </p:spTree>
    <p:extLst>
      <p:ext uri="{BB962C8B-B14F-4D97-AF65-F5344CB8AC3E}">
        <p14:creationId xmlns:p14="http://schemas.microsoft.com/office/powerpoint/2010/main" val="420747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MDGs </a:t>
            </a:r>
            <a:r>
              <a:rPr lang="en-US" dirty="0" smtClean="0"/>
              <a:t>on Environmental Sustainability</a:t>
            </a:r>
            <a:endParaRPr lang="en-US" dirty="0"/>
          </a:p>
        </p:txBody>
      </p:sp>
      <p:sp>
        <p:nvSpPr>
          <p:cNvPr id="3" name="Content Placeholder 2"/>
          <p:cNvSpPr>
            <a:spLocks noGrp="1"/>
          </p:cNvSpPr>
          <p:nvPr>
            <p:ph idx="1"/>
          </p:nvPr>
        </p:nvSpPr>
        <p:spPr/>
        <p:txBody>
          <a:bodyPr/>
          <a:lstStyle/>
          <a:p>
            <a:r>
              <a:rPr lang="en-US" sz="1800" b="1" dirty="0"/>
              <a:t>Target 7.A: </a:t>
            </a:r>
            <a:br>
              <a:rPr lang="en-US" sz="1800" b="1" dirty="0"/>
            </a:br>
            <a:r>
              <a:rPr lang="en-US" sz="1800" b="1" dirty="0">
                <a:hlinkClick r:id="rId2"/>
              </a:rPr>
              <a:t>Integrate the principles of sustainable development into country policies and programmes and reverse the loss of environmental resources</a:t>
            </a:r>
            <a:endParaRPr lang="en-US" sz="1800" b="1" dirty="0"/>
          </a:p>
          <a:p>
            <a:pPr lvl="1"/>
            <a:r>
              <a:rPr lang="en-US" sz="1600" dirty="0"/>
              <a:t>The rate of deforestation shows signs of decreasing, but is still alarmingly high</a:t>
            </a:r>
          </a:p>
          <a:p>
            <a:pPr lvl="1"/>
            <a:r>
              <a:rPr lang="en-US" sz="1600" dirty="0"/>
              <a:t>A decisive response to climate change is urgently needed</a:t>
            </a:r>
          </a:p>
          <a:p>
            <a:pPr lvl="1"/>
            <a:r>
              <a:rPr lang="en-US" sz="1600" dirty="0"/>
              <a:t>The unparalleled success of the Montreal Protocol shows that action on climate change is within our grasp</a:t>
            </a:r>
          </a:p>
          <a:p>
            <a:r>
              <a:rPr lang="en-US" sz="1800" b="1" dirty="0"/>
              <a:t>Target 7.B:</a:t>
            </a:r>
            <a:br>
              <a:rPr lang="en-US" sz="1800" b="1" dirty="0"/>
            </a:br>
            <a:r>
              <a:rPr lang="en-US" sz="1800" b="1" dirty="0">
                <a:hlinkClick r:id="rId2"/>
              </a:rPr>
              <a:t>Reduce biodiversity loss, achieving, by 2010, a significant reduction in the rate of loss</a:t>
            </a:r>
            <a:endParaRPr lang="en-US" sz="1800" b="1" dirty="0"/>
          </a:p>
          <a:p>
            <a:pPr lvl="1"/>
            <a:r>
              <a:rPr lang="en-US" sz="1600" dirty="0"/>
              <a:t>The world has missed the 2010 target for biodiversity conservation, with potentially grave consequences</a:t>
            </a:r>
          </a:p>
          <a:p>
            <a:pPr lvl="1"/>
            <a:r>
              <a:rPr lang="en-US" sz="1600" dirty="0"/>
              <a:t>Key habitats for threatened species are not being adequately protected</a:t>
            </a:r>
          </a:p>
          <a:p>
            <a:pPr lvl="1"/>
            <a:r>
              <a:rPr lang="en-US" sz="1600" dirty="0"/>
              <a:t>The number of species facing extinction is growing by the day, especially in developing countries</a:t>
            </a:r>
          </a:p>
          <a:p>
            <a:pPr lvl="1"/>
            <a:r>
              <a:rPr lang="en-US" sz="1600" dirty="0"/>
              <a:t>Overexploitation of global fisheries has stabilized, but steep challenges remain to ensure their </a:t>
            </a:r>
            <a:r>
              <a:rPr lang="en-US" sz="1600" dirty="0" smtClean="0"/>
              <a:t>sustainability</a:t>
            </a:r>
            <a:endParaRPr lang="en-US" sz="1600" dirty="0"/>
          </a:p>
        </p:txBody>
      </p:sp>
      <p:sp>
        <p:nvSpPr>
          <p:cNvPr id="4" name="Footer Placeholder 3"/>
          <p:cNvSpPr>
            <a:spLocks noGrp="1"/>
          </p:cNvSpPr>
          <p:nvPr>
            <p:ph type="ftr" sz="quarter" idx="11"/>
          </p:nvPr>
        </p:nvSpPr>
        <p:spPr/>
        <p:txBody>
          <a:bodyPr/>
          <a:lstStyle/>
          <a:p>
            <a:pPr>
              <a:defRPr/>
            </a:pPr>
            <a:r>
              <a:rPr lang="en-GB" smtClean="0"/>
              <a:t>© GEO Secretariat</a:t>
            </a:r>
            <a:endParaRPr lang="en-GB"/>
          </a:p>
        </p:txBody>
      </p:sp>
    </p:spTree>
    <p:extLst>
      <p:ext uri="{BB962C8B-B14F-4D97-AF65-F5344CB8AC3E}">
        <p14:creationId xmlns:p14="http://schemas.microsoft.com/office/powerpoint/2010/main" val="2557172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MDGs </a:t>
            </a:r>
            <a:r>
              <a:rPr lang="en-US" dirty="0"/>
              <a:t>on Environmental Sustainability</a:t>
            </a:r>
          </a:p>
        </p:txBody>
      </p:sp>
      <p:sp>
        <p:nvSpPr>
          <p:cNvPr id="3" name="Content Placeholder 2"/>
          <p:cNvSpPr>
            <a:spLocks noGrp="1"/>
          </p:cNvSpPr>
          <p:nvPr>
            <p:ph idx="1"/>
          </p:nvPr>
        </p:nvSpPr>
        <p:spPr/>
        <p:txBody>
          <a:bodyPr/>
          <a:lstStyle/>
          <a:p>
            <a:r>
              <a:rPr lang="en-US" sz="1600" b="1" dirty="0"/>
              <a:t>Target 7.C:</a:t>
            </a:r>
            <a:br>
              <a:rPr lang="en-US" sz="1600" b="1" dirty="0"/>
            </a:br>
            <a:r>
              <a:rPr lang="en-US" sz="1600" b="1" dirty="0">
                <a:hlinkClick r:id="rId2"/>
              </a:rPr>
              <a:t>Halve, by 2015, the proportion of the population without sustainable access to safe drinking water and basic sanitation</a:t>
            </a:r>
            <a:endParaRPr lang="en-US" sz="1600" b="1" dirty="0"/>
          </a:p>
          <a:p>
            <a:pPr lvl="1"/>
            <a:r>
              <a:rPr lang="en-US" sz="1400" dirty="0"/>
              <a:t>The world is on track to meet the drinking water target, though much remains to be done in some regions</a:t>
            </a:r>
          </a:p>
          <a:p>
            <a:pPr lvl="1"/>
            <a:r>
              <a:rPr lang="en-US" sz="1400" dirty="0"/>
              <a:t>Accelerated and targeted efforts are needed to bring drinking water to all rural households</a:t>
            </a:r>
          </a:p>
          <a:p>
            <a:pPr lvl="1"/>
            <a:r>
              <a:rPr lang="en-US" sz="1400" dirty="0"/>
              <a:t>Safe water supply remains a challenge in many parts of the world</a:t>
            </a:r>
          </a:p>
          <a:p>
            <a:pPr lvl="1"/>
            <a:r>
              <a:rPr lang="en-US" sz="1400" dirty="0"/>
              <a:t>With half the population of developing regions without sanitation, the 2015 target appears to be out of reach</a:t>
            </a:r>
          </a:p>
          <a:p>
            <a:pPr lvl="1"/>
            <a:r>
              <a:rPr lang="en-US" sz="1400" dirty="0"/>
              <a:t>Disparities in urban and rural sanitation coverage remain daunting</a:t>
            </a:r>
          </a:p>
          <a:p>
            <a:pPr lvl="1"/>
            <a:r>
              <a:rPr lang="en-US" sz="1400" dirty="0"/>
              <a:t>Improvements in sanitation are bypassing the poor</a:t>
            </a:r>
          </a:p>
          <a:p>
            <a:r>
              <a:rPr lang="en-US" sz="1600" b="1" dirty="0"/>
              <a:t>Target 7.D: </a:t>
            </a:r>
            <a:br>
              <a:rPr lang="en-US" sz="1600" b="1" dirty="0"/>
            </a:br>
            <a:r>
              <a:rPr lang="en-US" sz="1600" b="1" dirty="0">
                <a:hlinkClick r:id="rId2"/>
              </a:rPr>
              <a:t>By 2020, to have achieved a significant improvement in the lives of at least 100 million slum dwellers</a:t>
            </a:r>
            <a:endParaRPr lang="en-US" sz="1600" b="1" dirty="0"/>
          </a:p>
          <a:p>
            <a:pPr lvl="1"/>
            <a:r>
              <a:rPr lang="en-US" sz="1400" dirty="0"/>
              <a:t>Slum improvements, though considerable, are failing to keep pace with the growing ranks of the urban poor </a:t>
            </a:r>
          </a:p>
          <a:p>
            <a:pPr lvl="1"/>
            <a:r>
              <a:rPr lang="en-US" sz="1400" dirty="0"/>
              <a:t>Slum prevalence remains high in sub-Saharan Africa and increases in countries affected by conflict</a:t>
            </a:r>
          </a:p>
          <a:p>
            <a:endParaRPr lang="en-US" sz="3600" dirty="0"/>
          </a:p>
        </p:txBody>
      </p:sp>
      <p:sp>
        <p:nvSpPr>
          <p:cNvPr id="4" name="Footer Placeholder 3"/>
          <p:cNvSpPr>
            <a:spLocks noGrp="1"/>
          </p:cNvSpPr>
          <p:nvPr>
            <p:ph type="ftr" sz="quarter" idx="11"/>
          </p:nvPr>
        </p:nvSpPr>
        <p:spPr/>
        <p:txBody>
          <a:bodyPr/>
          <a:lstStyle/>
          <a:p>
            <a:pPr>
              <a:defRPr/>
            </a:pPr>
            <a:r>
              <a:rPr lang="en-GB" smtClean="0"/>
              <a:t>© GEO Secretariat</a:t>
            </a:r>
            <a:endParaRPr lang="en-GB"/>
          </a:p>
        </p:txBody>
      </p:sp>
    </p:spTree>
    <p:extLst>
      <p:ext uri="{BB962C8B-B14F-4D97-AF65-F5344CB8AC3E}">
        <p14:creationId xmlns:p14="http://schemas.microsoft.com/office/powerpoint/2010/main" val="3934238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MDG Links to GEO Activities</a:t>
            </a:r>
            <a:endParaRPr lang="en-US" dirty="0"/>
          </a:p>
        </p:txBody>
      </p:sp>
      <p:sp>
        <p:nvSpPr>
          <p:cNvPr id="3" name="Content Placeholder 2"/>
          <p:cNvSpPr>
            <a:spLocks noGrp="1"/>
          </p:cNvSpPr>
          <p:nvPr>
            <p:ph idx="1"/>
          </p:nvPr>
        </p:nvSpPr>
        <p:spPr/>
        <p:txBody>
          <a:bodyPr/>
          <a:lstStyle/>
          <a:p>
            <a:r>
              <a:rPr lang="en-US" b="1" dirty="0"/>
              <a:t>Target 7.A: </a:t>
            </a:r>
            <a:br>
              <a:rPr lang="en-US" b="1" dirty="0"/>
            </a:br>
            <a:r>
              <a:rPr lang="en-US" b="1" dirty="0">
                <a:hlinkClick r:id="rId2"/>
              </a:rPr>
              <a:t>Integrate the principles of sustainable development into country policies and programmes and reverse the loss of environmental resources</a:t>
            </a:r>
            <a:endParaRPr lang="en-US" b="1" dirty="0"/>
          </a:p>
          <a:p>
            <a:pPr lvl="1"/>
            <a:r>
              <a:rPr lang="en-US" dirty="0" smtClean="0"/>
              <a:t>Capacity Building</a:t>
            </a:r>
          </a:p>
          <a:p>
            <a:pPr lvl="1"/>
            <a:r>
              <a:rPr lang="en-US" dirty="0" smtClean="0"/>
              <a:t>Climate</a:t>
            </a:r>
          </a:p>
          <a:p>
            <a:pPr lvl="1"/>
            <a:r>
              <a:rPr lang="en-US" dirty="0" smtClean="0"/>
              <a:t>Agriculture</a:t>
            </a:r>
          </a:p>
          <a:p>
            <a:r>
              <a:rPr lang="en-US" b="1" dirty="0"/>
              <a:t>Target 7.B:</a:t>
            </a:r>
            <a:br>
              <a:rPr lang="en-US" b="1" dirty="0"/>
            </a:br>
            <a:r>
              <a:rPr lang="en-US" b="1" dirty="0">
                <a:hlinkClick r:id="rId2"/>
              </a:rPr>
              <a:t>Reduce biodiversity loss, achieving, by 2010, a significant reduction in the rate of loss</a:t>
            </a:r>
            <a:endParaRPr lang="en-US" b="1" dirty="0"/>
          </a:p>
          <a:p>
            <a:pPr lvl="1"/>
            <a:r>
              <a:rPr lang="en-US" dirty="0" smtClean="0"/>
              <a:t>Biodiversity</a:t>
            </a:r>
          </a:p>
        </p:txBody>
      </p:sp>
      <p:sp>
        <p:nvSpPr>
          <p:cNvPr id="4" name="Footer Placeholder 3"/>
          <p:cNvSpPr>
            <a:spLocks noGrp="1"/>
          </p:cNvSpPr>
          <p:nvPr>
            <p:ph type="ftr" sz="quarter" idx="11"/>
          </p:nvPr>
        </p:nvSpPr>
        <p:spPr/>
        <p:txBody>
          <a:bodyPr/>
          <a:lstStyle/>
          <a:p>
            <a:pPr>
              <a:defRPr/>
            </a:pPr>
            <a:r>
              <a:rPr lang="en-GB" smtClean="0"/>
              <a:t>© GEO Secretariat</a:t>
            </a:r>
            <a:endParaRPr lang="en-GB"/>
          </a:p>
        </p:txBody>
      </p:sp>
    </p:spTree>
    <p:extLst>
      <p:ext uri="{BB962C8B-B14F-4D97-AF65-F5344CB8AC3E}">
        <p14:creationId xmlns:p14="http://schemas.microsoft.com/office/powerpoint/2010/main" val="390763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MDG Links to GEO Activities</a:t>
            </a:r>
          </a:p>
        </p:txBody>
      </p:sp>
      <p:sp>
        <p:nvSpPr>
          <p:cNvPr id="3" name="Content Placeholder 2"/>
          <p:cNvSpPr>
            <a:spLocks noGrp="1"/>
          </p:cNvSpPr>
          <p:nvPr>
            <p:ph idx="1"/>
          </p:nvPr>
        </p:nvSpPr>
        <p:spPr/>
        <p:txBody>
          <a:bodyPr/>
          <a:lstStyle/>
          <a:p>
            <a:r>
              <a:rPr lang="en-US" b="1" dirty="0"/>
              <a:t>Target 7.C:</a:t>
            </a:r>
            <a:br>
              <a:rPr lang="en-US" b="1" dirty="0"/>
            </a:br>
            <a:r>
              <a:rPr lang="en-US" b="1" dirty="0">
                <a:hlinkClick r:id="rId2"/>
              </a:rPr>
              <a:t>Halve, by 2015, the proportion of the population without sustainable access to safe drinking water and basic sanitation</a:t>
            </a:r>
            <a:endParaRPr lang="en-US" b="1" dirty="0"/>
          </a:p>
          <a:p>
            <a:pPr lvl="1"/>
            <a:r>
              <a:rPr lang="en-US" dirty="0" smtClean="0"/>
              <a:t>Water</a:t>
            </a:r>
          </a:p>
          <a:p>
            <a:pPr lvl="1"/>
            <a:r>
              <a:rPr lang="en-US" dirty="0" smtClean="0"/>
              <a:t>Capacity Building</a:t>
            </a:r>
          </a:p>
          <a:p>
            <a:pPr lvl="1"/>
            <a:r>
              <a:rPr lang="en-US" dirty="0" smtClean="0"/>
              <a:t>Health</a:t>
            </a:r>
          </a:p>
          <a:p>
            <a:r>
              <a:rPr lang="en-US" b="1" dirty="0"/>
              <a:t>Target 7.D: </a:t>
            </a:r>
            <a:br>
              <a:rPr lang="en-US" b="1" dirty="0"/>
            </a:br>
            <a:r>
              <a:rPr lang="en-US" b="1" dirty="0">
                <a:hlinkClick r:id="rId2"/>
              </a:rPr>
              <a:t>By 2020, to have achieved a significant improvement in the lives of at least 100 million slum dwellers</a:t>
            </a:r>
            <a:endParaRPr lang="en-US" b="1" dirty="0"/>
          </a:p>
          <a:p>
            <a:pPr lvl="1"/>
            <a:r>
              <a:rPr lang="en-US" dirty="0" smtClean="0"/>
              <a:t>Water</a:t>
            </a:r>
          </a:p>
          <a:p>
            <a:pPr lvl="1"/>
            <a:r>
              <a:rPr lang="en-US" dirty="0" smtClean="0"/>
              <a:t>Capacity Building</a:t>
            </a:r>
          </a:p>
          <a:p>
            <a:pPr lvl="1"/>
            <a:r>
              <a:rPr lang="en-US" dirty="0" smtClean="0"/>
              <a:t>Health</a:t>
            </a:r>
          </a:p>
        </p:txBody>
      </p:sp>
      <p:sp>
        <p:nvSpPr>
          <p:cNvPr id="4" name="Footer Placeholder 3"/>
          <p:cNvSpPr>
            <a:spLocks noGrp="1"/>
          </p:cNvSpPr>
          <p:nvPr>
            <p:ph type="ftr" sz="quarter" idx="11"/>
          </p:nvPr>
        </p:nvSpPr>
        <p:spPr/>
        <p:txBody>
          <a:bodyPr/>
          <a:lstStyle/>
          <a:p>
            <a:pPr>
              <a:defRPr/>
            </a:pPr>
            <a:r>
              <a:rPr lang="en-GB" smtClean="0"/>
              <a:t>© GEO Secretariat</a:t>
            </a:r>
            <a:endParaRPr lang="en-GB"/>
          </a:p>
        </p:txBody>
      </p:sp>
    </p:spTree>
    <p:extLst>
      <p:ext uri="{BB962C8B-B14F-4D97-AF65-F5344CB8AC3E}">
        <p14:creationId xmlns:p14="http://schemas.microsoft.com/office/powerpoint/2010/main" val="519468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000" b="1" i="0" u="none" strike="noStrike" cap="none" normalizeH="0" baseline="0" smtClean="0">
            <a:ln>
              <a:noFill/>
            </a:ln>
            <a:solidFill>
              <a:schemeClr val="tx2"/>
            </a:solidFill>
            <a:effectLst/>
            <a:latin typeface="Tahoma" pitchFamily="34" charset="0"/>
            <a:ea typeface="SimSun" pitchFamily="2" charset="-122"/>
            <a:cs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000" b="1" i="0" u="none" strike="noStrike" cap="none" normalizeH="0" baseline="0" smtClean="0">
            <a:ln>
              <a:noFill/>
            </a:ln>
            <a:solidFill>
              <a:schemeClr val="tx2"/>
            </a:solidFill>
            <a:effectLst/>
            <a:latin typeface="Tahoma" pitchFamily="34" charset="0"/>
            <a:ea typeface="SimSun" pitchFamily="2" charset="-122"/>
            <a:cs typeface="Tahoma"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EO_presentation_template">
  <a:themeElements>
    <a:clrScheme name="">
      <a:dk1>
        <a:srgbClr val="000098"/>
      </a:dk1>
      <a:lt1>
        <a:srgbClr val="FFFFFF"/>
      </a:lt1>
      <a:dk2>
        <a:srgbClr val="000098"/>
      </a:dk2>
      <a:lt2>
        <a:srgbClr val="808080"/>
      </a:lt2>
      <a:accent1>
        <a:srgbClr val="FFCC99"/>
      </a:accent1>
      <a:accent2>
        <a:srgbClr val="000098"/>
      </a:accent2>
      <a:accent3>
        <a:srgbClr val="FFFFFF"/>
      </a:accent3>
      <a:accent4>
        <a:srgbClr val="000081"/>
      </a:accent4>
      <a:accent5>
        <a:srgbClr val="FFE2CA"/>
      </a:accent5>
      <a:accent6>
        <a:srgbClr val="000089"/>
      </a:accent6>
      <a:hlink>
        <a:srgbClr val="000098"/>
      </a:hlink>
      <a:folHlink>
        <a:srgbClr val="000098"/>
      </a:folHlink>
    </a:clrScheme>
    <a:fontScheme name="GEO_presentation_template">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000" b="1" i="0" u="none" strike="noStrike" cap="none" normalizeH="0" baseline="0" smtClean="0">
            <a:ln>
              <a:noFill/>
            </a:ln>
            <a:solidFill>
              <a:schemeClr val="tx2"/>
            </a:solidFill>
            <a:effectLst/>
            <a:latin typeface="Tahoma" pitchFamily="34" charset="0"/>
            <a:ea typeface="SimSun" pitchFamily="2" charset="-122"/>
            <a:cs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2000" b="1" i="0" u="none" strike="noStrike" cap="none" normalizeH="0" baseline="0" smtClean="0">
            <a:ln>
              <a:noFill/>
            </a:ln>
            <a:solidFill>
              <a:schemeClr val="tx2"/>
            </a:solidFill>
            <a:effectLst/>
            <a:latin typeface="Tahoma" pitchFamily="34" charset="0"/>
            <a:ea typeface="SimSun" pitchFamily="2" charset="-122"/>
            <a:cs typeface="Tahoma" pitchFamily="34" charset="0"/>
          </a:defRPr>
        </a:defPPr>
      </a:lstStyle>
    </a:lnDef>
  </a:objectDefaults>
  <a:extraClrSchemeLst>
    <a:extraClrScheme>
      <a:clrScheme name="GEO_presentatio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EO_presentatio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EO_presentatio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EO_presentatio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EO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EO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EO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874</Words>
  <Application>Microsoft Office PowerPoint</Application>
  <PresentationFormat>Bildschirmpräsentation (4:3)</PresentationFormat>
  <Paragraphs>94</Paragraphs>
  <Slides>10</Slides>
  <Notes>0</Notes>
  <HiddenSlides>0</HiddenSlides>
  <MMClips>0</MMClips>
  <ScaleCrop>false</ScaleCrop>
  <HeadingPairs>
    <vt:vector size="4" baseType="variant">
      <vt:variant>
        <vt:lpstr>Design</vt:lpstr>
      </vt:variant>
      <vt:variant>
        <vt:i4>2</vt:i4>
      </vt:variant>
      <vt:variant>
        <vt:lpstr>Folientitel</vt:lpstr>
      </vt:variant>
      <vt:variant>
        <vt:i4>10</vt:i4>
      </vt:variant>
    </vt:vector>
  </HeadingPairs>
  <TitlesOfParts>
    <vt:vector size="12" baseType="lpstr">
      <vt:lpstr>Blank Presentation</vt:lpstr>
      <vt:lpstr>GEO_presentation_template</vt:lpstr>
      <vt:lpstr>GEOSS Strategic Targets and MDGs</vt:lpstr>
      <vt:lpstr>GEO Links to Sustainability</vt:lpstr>
      <vt:lpstr>GEO Cross-Cutting Strategic Targets</vt:lpstr>
      <vt:lpstr>GEO Societal Benefit Area Targets</vt:lpstr>
      <vt:lpstr>GEO Societal Benefit Area Targets</vt:lpstr>
      <vt:lpstr>MDGs on Environmental Sustainability</vt:lpstr>
      <vt:lpstr>MDGs on Environmental Sustainability</vt:lpstr>
      <vt:lpstr>MDG Links to GEO Activities</vt:lpstr>
      <vt:lpstr>MDG Links to GEO Activities</vt:lpstr>
      <vt:lpstr>Opportunities for Alignment</vt:lpstr>
    </vt:vector>
  </TitlesOfParts>
  <Company>dst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 and GEOSS…….</dc:title>
  <dc:creator>Imraan Saloojee</dc:creator>
  <cp:lastModifiedBy>Geoz</cp:lastModifiedBy>
  <cp:revision>1447</cp:revision>
  <dcterms:created xsi:type="dcterms:W3CDTF">2006-04-30T14:15:52Z</dcterms:created>
  <dcterms:modified xsi:type="dcterms:W3CDTF">2012-08-29T11:39:36Z</dcterms:modified>
</cp:coreProperties>
</file>